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164"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FE0976-CB71-436B-B061-DB811F8C5FEA}" type="datetimeFigureOut">
              <a:rPr lang="en-US" smtClean="0"/>
              <a:pPr/>
              <a:t>10/29/2013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1092B-D241-4D1B-A3BF-25D54F8FA56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FE0976-CB71-436B-B061-DB811F8C5FEA}" type="datetimeFigureOut">
              <a:rPr lang="en-US" smtClean="0"/>
              <a:pPr/>
              <a:t>10/29/2013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E1092B-D241-4D1B-A3BF-25D54F8FA56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8.xml"/><Relationship Id="rId1" Type="http://schemas.openxmlformats.org/officeDocument/2006/relationships/audio" Target="file:///C:\Documents%20and%20Settings\adhenry\Desktop\simmer_additup.wav" TargetMode="External"/><Relationship Id="rId5" Type="http://schemas.openxmlformats.org/officeDocument/2006/relationships/image" Target="../media/image3.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4.wav"/><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5.wav"/><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6.wav"/><Relationship Id="rId1" Type="http://schemas.openxmlformats.org/officeDocument/2006/relationships/slideLayout" Target="../slideLayouts/slideLayout8.xml"/><Relationship Id="rId6" Type="http://schemas.openxmlformats.org/officeDocument/2006/relationships/image" Target="../media/image11.gif"/><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7.wav"/><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3008313" cy="1162050"/>
          </a:xfrm>
        </p:spPr>
        <p:txBody>
          <a:bodyPr/>
          <a:lstStyle/>
          <a:p>
            <a:r>
              <a:rPr lang="en-US" dirty="0" smtClean="0">
                <a:solidFill>
                  <a:schemeClr val="accent3">
                    <a:lumMod val="50000"/>
                  </a:schemeClr>
                </a:solidFill>
              </a:rPr>
              <a:t>“The Colossus of Rhodes”</a:t>
            </a:r>
            <a:endParaRPr lang="en-US" dirty="0">
              <a:solidFill>
                <a:schemeClr val="accent3">
                  <a:lumMod val="50000"/>
                </a:schemeClr>
              </a:solidFill>
            </a:endParaRPr>
          </a:p>
        </p:txBody>
      </p:sp>
      <p:pic>
        <p:nvPicPr>
          <p:cNvPr id="7" name="Content Placeholder 6" descr="Colossus of Rhodes.jpg"/>
          <p:cNvPicPr>
            <a:picLocks noGrp="1" noChangeAspect="1"/>
          </p:cNvPicPr>
          <p:nvPr>
            <p:ph idx="1"/>
          </p:nvPr>
        </p:nvPicPr>
        <p:blipFill>
          <a:blip r:embed="rId3" cstate="print"/>
          <a:stretch>
            <a:fillRect/>
          </a:stretch>
        </p:blipFill>
        <p:spPr>
          <a:xfrm>
            <a:off x="3575050" y="1301088"/>
            <a:ext cx="5111750" cy="3797037"/>
          </a:xfrm>
        </p:spPr>
      </p:pic>
      <p:sp>
        <p:nvSpPr>
          <p:cNvPr id="6" name="Text Placeholder 5"/>
          <p:cNvSpPr>
            <a:spLocks noGrp="1"/>
          </p:cNvSpPr>
          <p:nvPr>
            <p:ph type="body" sz="half" idx="2"/>
          </p:nvPr>
        </p:nvSpPr>
        <p:spPr/>
        <p:txBody>
          <a:bodyPr/>
          <a:lstStyle/>
          <a:p>
            <a:r>
              <a:rPr lang="en-US" dirty="0" smtClean="0"/>
              <a:t>The Colossus of Rhodes was an enormous statue and tribute to the Greek God Helios which stood on the island of Rhodes in Greece.  It was built sometime between 292 and 280 BC and stood at least 30m in height, or approximately 107 feet.  At the time, it was considered one of the Seven Wonders of the World.  </a:t>
            </a:r>
          </a:p>
          <a:p>
            <a:r>
              <a:rPr lang="en-US" dirty="0" smtClean="0"/>
              <a:t>When Emma Lazarus begins her poem with the line, “Not like the brazen giant of Greek fame” she is trying to express the simple and modest nature of our Statue of Liberty – the monument is not meant to celebrate a conquering, war-like god; rather, it is a modest testament to peace and freedom.</a:t>
            </a:r>
            <a:endParaRPr lang="en-US" dirty="0"/>
          </a:p>
        </p:txBody>
      </p:sp>
    </p:spTree>
  </p:cSld>
  <p:clrMapOvr>
    <a:masterClrMapping/>
  </p:clrMapOvr>
  <p:transition>
    <p:sndAc>
      <p:stSnd>
        <p:snd r:embed="rId2" name="bomb.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lumMod val="50000"/>
                  </a:schemeClr>
                </a:solidFill>
              </a:rPr>
              <a:t>The Statue of Liberty</a:t>
            </a:r>
            <a:endParaRPr lang="en-US" dirty="0">
              <a:solidFill>
                <a:schemeClr val="bg2">
                  <a:lumMod val="50000"/>
                </a:schemeClr>
              </a:solidFill>
            </a:endParaRPr>
          </a:p>
        </p:txBody>
      </p:sp>
      <p:pic>
        <p:nvPicPr>
          <p:cNvPr id="5" name="Content Placeholder 4" descr="Statue of Liberty.jpg"/>
          <p:cNvPicPr>
            <a:picLocks noGrp="1" noChangeAspect="1"/>
          </p:cNvPicPr>
          <p:nvPr>
            <p:ph idx="1"/>
          </p:nvPr>
        </p:nvPicPr>
        <p:blipFill>
          <a:blip r:embed="rId4" cstate="print"/>
          <a:stretch>
            <a:fillRect/>
          </a:stretch>
        </p:blipFill>
        <p:spPr>
          <a:xfrm>
            <a:off x="3936007" y="273050"/>
            <a:ext cx="4389835" cy="5853113"/>
          </a:xfrm>
        </p:spPr>
      </p:pic>
      <p:sp>
        <p:nvSpPr>
          <p:cNvPr id="4" name="Text Placeholder 3"/>
          <p:cNvSpPr>
            <a:spLocks noGrp="1"/>
          </p:cNvSpPr>
          <p:nvPr>
            <p:ph type="body" sz="half" idx="2"/>
          </p:nvPr>
        </p:nvSpPr>
        <p:spPr/>
        <p:txBody>
          <a:bodyPr>
            <a:normAutofit/>
          </a:bodyPr>
          <a:lstStyle/>
          <a:p>
            <a:pPr lvl="1">
              <a:buFont typeface="Arial" pitchFamily="34" charset="0"/>
              <a:buChar char="•"/>
            </a:pPr>
            <a:endParaRPr lang="en-US" sz="1800" dirty="0" smtClean="0">
              <a:latin typeface="Bell MT" pitchFamily="18" charset="0"/>
            </a:endParaRPr>
          </a:p>
          <a:p>
            <a:pPr lvl="1">
              <a:buFont typeface="Arial" pitchFamily="34" charset="0"/>
              <a:buChar char="•"/>
            </a:pPr>
            <a:r>
              <a:rPr lang="en-US" sz="1800" i="1" dirty="0" smtClean="0">
                <a:solidFill>
                  <a:schemeClr val="bg2">
                    <a:lumMod val="50000"/>
                  </a:schemeClr>
                </a:solidFill>
                <a:latin typeface="Bell MT" pitchFamily="18" charset="0"/>
              </a:rPr>
              <a:t>The Statue of Liberty Enlightening the World</a:t>
            </a:r>
          </a:p>
          <a:p>
            <a:pPr lvl="1">
              <a:buFont typeface="Arial" pitchFamily="34" charset="0"/>
              <a:buChar char="•"/>
            </a:pPr>
            <a:endParaRPr lang="en-US" sz="1800" i="1" dirty="0">
              <a:solidFill>
                <a:schemeClr val="bg2">
                  <a:lumMod val="50000"/>
                </a:schemeClr>
              </a:solidFill>
              <a:latin typeface="Bell MT" pitchFamily="18" charset="0"/>
            </a:endParaRPr>
          </a:p>
          <a:p>
            <a:pPr lvl="1">
              <a:buFont typeface="Arial" pitchFamily="34" charset="0"/>
              <a:buChar char="•"/>
            </a:pPr>
            <a:endParaRPr lang="en-US" sz="1800" i="1" dirty="0" smtClean="0">
              <a:solidFill>
                <a:schemeClr val="bg2">
                  <a:lumMod val="50000"/>
                </a:schemeClr>
              </a:solidFill>
              <a:latin typeface="Bell MT" pitchFamily="18" charset="0"/>
            </a:endParaRPr>
          </a:p>
          <a:p>
            <a:pPr lvl="1"/>
            <a:endParaRPr lang="en-US" sz="1800" i="1" dirty="0" smtClean="0">
              <a:solidFill>
                <a:schemeClr val="bg2">
                  <a:lumMod val="50000"/>
                </a:schemeClr>
              </a:solidFill>
              <a:latin typeface="Bell MT" pitchFamily="18" charset="0"/>
            </a:endParaRPr>
          </a:p>
          <a:p>
            <a:pPr lvl="1">
              <a:buFont typeface="Arial" pitchFamily="34" charset="0"/>
              <a:buChar char="•"/>
            </a:pPr>
            <a:r>
              <a:rPr lang="en-US" sz="1800" i="1" dirty="0" smtClean="0">
                <a:solidFill>
                  <a:schemeClr val="bg2">
                    <a:lumMod val="50000"/>
                  </a:schemeClr>
                </a:solidFill>
                <a:latin typeface="Bell MT" pitchFamily="18" charset="0"/>
              </a:rPr>
              <a:t>Lady Liberty</a:t>
            </a:r>
          </a:p>
          <a:p>
            <a:pPr lvl="1">
              <a:buFont typeface="Arial" pitchFamily="34" charset="0"/>
              <a:buChar char="•"/>
            </a:pPr>
            <a:endParaRPr lang="en-US" sz="1800" i="1" dirty="0">
              <a:solidFill>
                <a:schemeClr val="bg2">
                  <a:lumMod val="50000"/>
                </a:schemeClr>
              </a:solidFill>
              <a:latin typeface="Bell MT" pitchFamily="18" charset="0"/>
            </a:endParaRPr>
          </a:p>
          <a:p>
            <a:pPr lvl="1">
              <a:buFont typeface="Arial" pitchFamily="34" charset="0"/>
              <a:buChar char="•"/>
            </a:pPr>
            <a:endParaRPr lang="en-US" sz="1800" i="1" dirty="0" smtClean="0">
              <a:solidFill>
                <a:schemeClr val="bg2">
                  <a:lumMod val="50000"/>
                </a:schemeClr>
              </a:solidFill>
              <a:latin typeface="Bell MT" pitchFamily="18" charset="0"/>
            </a:endParaRPr>
          </a:p>
          <a:p>
            <a:pPr lvl="1"/>
            <a:endParaRPr lang="en-US" sz="1800" i="1" dirty="0" smtClean="0">
              <a:solidFill>
                <a:schemeClr val="bg2">
                  <a:lumMod val="50000"/>
                </a:schemeClr>
              </a:solidFill>
              <a:latin typeface="Bell MT" pitchFamily="18" charset="0"/>
            </a:endParaRPr>
          </a:p>
          <a:p>
            <a:pPr lvl="1">
              <a:buFont typeface="Arial" pitchFamily="34" charset="0"/>
              <a:buChar char="•"/>
            </a:pPr>
            <a:r>
              <a:rPr lang="en-US" sz="1800" i="1" dirty="0" smtClean="0">
                <a:solidFill>
                  <a:schemeClr val="bg2">
                    <a:lumMod val="50000"/>
                  </a:schemeClr>
                </a:solidFill>
                <a:latin typeface="Bell MT" pitchFamily="18" charset="0"/>
              </a:rPr>
              <a:t>The Mother of Exiles</a:t>
            </a:r>
            <a:endParaRPr lang="en-US" sz="1800" i="1" dirty="0">
              <a:solidFill>
                <a:schemeClr val="bg2">
                  <a:lumMod val="50000"/>
                </a:schemeClr>
              </a:solidFill>
              <a:latin typeface="Bell MT" pitchFamily="18" charset="0"/>
            </a:endParaRPr>
          </a:p>
        </p:txBody>
      </p:sp>
      <p:pic>
        <p:nvPicPr>
          <p:cNvPr id="6" name="simmer_additup.wav">
            <a:hlinkClick r:id="" action="ppaction://media"/>
          </p:cNvPr>
          <p:cNvPicPr>
            <a:picLocks noRot="1" noChangeAspect="1"/>
          </p:cNvPicPr>
          <p:nvPr>
            <a:audioFile r:link="rId1"/>
          </p:nvPr>
        </p:nvPicPr>
        <p:blipFill>
          <a:blip r:embed="rId5" cstate="print"/>
          <a:stretch>
            <a:fillRect/>
          </a:stretch>
        </p:blipFill>
        <p:spPr>
          <a:xfrm>
            <a:off x="8610600" y="6248400"/>
            <a:ext cx="304800" cy="304800"/>
          </a:xfrm>
          <a:prstGeom prst="rect">
            <a:avLst/>
          </a:prstGeom>
        </p:spPr>
      </p:pic>
    </p:spTree>
  </p:cSld>
  <p:clrMapOvr>
    <a:masterClrMapping/>
  </p:clrMapOvr>
  <p:transition>
    <p:sndAc>
      <p:stSnd>
        <p:snd r:embed="rId3" name="typ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76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The Statue of Liberty’s Torch</a:t>
            </a:r>
            <a:endParaRPr lang="en-US" dirty="0">
              <a:solidFill>
                <a:schemeClr val="accent2">
                  <a:lumMod val="50000"/>
                </a:schemeClr>
              </a:solidFill>
            </a:endParaRPr>
          </a:p>
        </p:txBody>
      </p:sp>
      <p:pic>
        <p:nvPicPr>
          <p:cNvPr id="5" name="Content Placeholder 4" descr="Statue of Liberty Torch.jpg"/>
          <p:cNvPicPr>
            <a:picLocks noGrp="1" noChangeAspect="1"/>
          </p:cNvPicPr>
          <p:nvPr>
            <p:ph idx="1"/>
          </p:nvPr>
        </p:nvPicPr>
        <p:blipFill>
          <a:blip r:embed="rId3" cstate="print"/>
          <a:stretch>
            <a:fillRect/>
          </a:stretch>
        </p:blipFill>
        <p:spPr>
          <a:xfrm>
            <a:off x="3936007" y="273050"/>
            <a:ext cx="4389835" cy="5853113"/>
          </a:xfrm>
        </p:spPr>
      </p:pic>
      <p:sp>
        <p:nvSpPr>
          <p:cNvPr id="4" name="Text Placeholder 3"/>
          <p:cNvSpPr>
            <a:spLocks noGrp="1"/>
          </p:cNvSpPr>
          <p:nvPr>
            <p:ph type="body" sz="half" idx="2"/>
          </p:nvPr>
        </p:nvSpPr>
        <p:spPr/>
        <p:txBody>
          <a:bodyPr/>
          <a:lstStyle/>
          <a:p>
            <a:r>
              <a:rPr lang="en-US" i="1" dirty="0" smtClean="0">
                <a:solidFill>
                  <a:schemeClr val="accent2">
                    <a:lumMod val="75000"/>
                  </a:schemeClr>
                </a:solidFill>
              </a:rPr>
              <a:t>The Statue of Liberty’s torch had some practical value in its design – it functioned basically as a lighthouse for ships to navigate by.  But it has even greater meaning to Americans – </a:t>
            </a:r>
          </a:p>
          <a:p>
            <a:endParaRPr lang="en-US" i="1" dirty="0">
              <a:solidFill>
                <a:schemeClr val="accent2">
                  <a:lumMod val="75000"/>
                </a:schemeClr>
              </a:solidFill>
            </a:endParaRPr>
          </a:p>
          <a:p>
            <a:pPr>
              <a:buFont typeface="Arial" pitchFamily="34" charset="0"/>
              <a:buChar char="•"/>
            </a:pPr>
            <a:r>
              <a:rPr lang="en-US" i="1" dirty="0" smtClean="0">
                <a:solidFill>
                  <a:schemeClr val="accent2">
                    <a:lumMod val="75000"/>
                  </a:schemeClr>
                </a:solidFill>
              </a:rPr>
              <a:t>First, the torch is a symbol of enlightenment, providing the symbolic light needed to find truth and, as one would expect, liberty. </a:t>
            </a:r>
          </a:p>
          <a:p>
            <a:pPr>
              <a:buFont typeface="Arial" pitchFamily="34" charset="0"/>
              <a:buChar char="•"/>
            </a:pPr>
            <a:endParaRPr lang="en-US" i="1" dirty="0">
              <a:solidFill>
                <a:schemeClr val="accent2">
                  <a:lumMod val="75000"/>
                </a:schemeClr>
              </a:solidFill>
            </a:endParaRPr>
          </a:p>
          <a:p>
            <a:pPr>
              <a:buFont typeface="Arial" pitchFamily="34" charset="0"/>
              <a:buChar char="•"/>
            </a:pPr>
            <a:r>
              <a:rPr lang="en-US" i="1" dirty="0" smtClean="0">
                <a:solidFill>
                  <a:schemeClr val="accent2">
                    <a:lumMod val="75000"/>
                  </a:schemeClr>
                </a:solidFill>
              </a:rPr>
              <a:t>In Emma Lazarus’ poem, she calls the torch the holder of “imprisoned lightening” - meaning, of course, that Lady Liberty has great </a:t>
            </a:r>
            <a:r>
              <a:rPr lang="en-US" i="1" u="sng" dirty="0" smtClean="0">
                <a:solidFill>
                  <a:schemeClr val="accent2">
                    <a:lumMod val="75000"/>
                  </a:schemeClr>
                </a:solidFill>
              </a:rPr>
              <a:t>power</a:t>
            </a:r>
            <a:r>
              <a:rPr lang="en-US" i="1" dirty="0" smtClean="0">
                <a:solidFill>
                  <a:schemeClr val="accent2">
                    <a:lumMod val="75000"/>
                  </a:schemeClr>
                </a:solidFill>
              </a:rPr>
              <a:t>.</a:t>
            </a:r>
          </a:p>
          <a:p>
            <a:pPr>
              <a:buFont typeface="Arial" pitchFamily="34" charset="0"/>
              <a:buChar char="•"/>
            </a:pPr>
            <a:endParaRPr lang="en-US" i="1" dirty="0">
              <a:solidFill>
                <a:schemeClr val="accent2">
                  <a:lumMod val="75000"/>
                </a:schemeClr>
              </a:solidFill>
            </a:endParaRPr>
          </a:p>
          <a:p>
            <a:pPr>
              <a:buFont typeface="Arial" pitchFamily="34" charset="0"/>
              <a:buChar char="•"/>
            </a:pPr>
            <a:r>
              <a:rPr lang="en-US" i="1" dirty="0" smtClean="0">
                <a:solidFill>
                  <a:schemeClr val="accent2">
                    <a:lumMod val="75000"/>
                  </a:schemeClr>
                </a:solidFill>
              </a:rPr>
              <a:t>Moreover, Lazarus claims, the torch “glows world-wide welcome”, signaling good will to immigrants, like a porch light left on to welcome travelers.</a:t>
            </a:r>
            <a:endParaRPr lang="en-US" i="1" dirty="0">
              <a:solidFill>
                <a:schemeClr val="accent2">
                  <a:lumMod val="75000"/>
                </a:schemeClr>
              </a:solidFill>
            </a:endParaRPr>
          </a:p>
        </p:txBody>
      </p:sp>
    </p:spTree>
  </p:cSld>
  <p:clrMapOvr>
    <a:masterClrMapping/>
  </p:clrMapOvr>
  <p:transition>
    <p:sndAc>
      <p:stSnd>
        <p:snd r:embed="rId2"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Brooklyn Bridge</a:t>
            </a:r>
            <a:endParaRPr lang="en-US" dirty="0">
              <a:solidFill>
                <a:schemeClr val="accent2">
                  <a:lumMod val="75000"/>
                </a:schemeClr>
              </a:solidFill>
            </a:endParaRPr>
          </a:p>
        </p:txBody>
      </p:sp>
      <p:pic>
        <p:nvPicPr>
          <p:cNvPr id="5" name="Content Placeholder 4" descr="Brooklyn Bridge.jpg"/>
          <p:cNvPicPr>
            <a:picLocks noGrp="1" noChangeAspect="1"/>
          </p:cNvPicPr>
          <p:nvPr>
            <p:ph idx="1"/>
          </p:nvPr>
        </p:nvPicPr>
        <p:blipFill>
          <a:blip r:embed="rId3" cstate="print"/>
          <a:stretch>
            <a:fillRect/>
          </a:stretch>
        </p:blipFill>
        <p:spPr>
          <a:xfrm>
            <a:off x="3505200" y="1447800"/>
            <a:ext cx="5081059" cy="3810794"/>
          </a:xfrm>
        </p:spPr>
      </p:pic>
      <p:sp>
        <p:nvSpPr>
          <p:cNvPr id="4" name="Text Placeholder 3"/>
          <p:cNvSpPr>
            <a:spLocks noGrp="1"/>
          </p:cNvSpPr>
          <p:nvPr>
            <p:ph type="body" sz="half" idx="2"/>
          </p:nvPr>
        </p:nvSpPr>
        <p:spPr/>
        <p:txBody>
          <a:bodyPr>
            <a:normAutofit/>
          </a:bodyPr>
          <a:lstStyle/>
          <a:p>
            <a:endParaRPr lang="en-US" sz="1600" dirty="0" smtClean="0">
              <a:solidFill>
                <a:schemeClr val="accent2">
                  <a:lumMod val="75000"/>
                </a:schemeClr>
              </a:solidFill>
              <a:latin typeface="Courier New" pitchFamily="49" charset="0"/>
              <a:cs typeface="Courier New" pitchFamily="49" charset="0"/>
            </a:endParaRPr>
          </a:p>
          <a:p>
            <a:r>
              <a:rPr lang="en-US" sz="1600" dirty="0" smtClean="0">
                <a:solidFill>
                  <a:schemeClr val="accent2">
                    <a:lumMod val="75000"/>
                  </a:schemeClr>
                </a:solidFill>
                <a:latin typeface="Courier New" pitchFamily="49" charset="0"/>
                <a:cs typeface="Courier New" pitchFamily="49" charset="0"/>
              </a:rPr>
              <a:t>The “air-bridged” harbor is invoking an image which would have been new to the world when Emma Lazarus wrote her poem, “The New Colossus” – The Brooklyn Bridge. </a:t>
            </a:r>
          </a:p>
          <a:p>
            <a:endParaRPr lang="en-US" sz="1600" dirty="0" smtClean="0">
              <a:solidFill>
                <a:schemeClr val="accent2">
                  <a:lumMod val="75000"/>
                </a:schemeClr>
              </a:solidFill>
              <a:latin typeface="Courier New" pitchFamily="49" charset="0"/>
              <a:cs typeface="Courier New" pitchFamily="49" charset="0"/>
            </a:endParaRPr>
          </a:p>
          <a:p>
            <a:r>
              <a:rPr lang="en-US" sz="1600" dirty="0" smtClean="0">
                <a:solidFill>
                  <a:schemeClr val="accent2">
                    <a:lumMod val="75000"/>
                  </a:schemeClr>
                </a:solidFill>
                <a:latin typeface="Courier New" pitchFamily="49" charset="0"/>
                <a:cs typeface="Courier New" pitchFamily="49" charset="0"/>
              </a:rPr>
              <a:t>The Brooklyn Bridge had been completed, using Andrew Carnegie’s steel, in 1883, not coincidentally, the same year Emma Lazarus penned her famous poem. </a:t>
            </a:r>
            <a:endParaRPr lang="en-US" sz="1600" dirty="0">
              <a:solidFill>
                <a:schemeClr val="accent2">
                  <a:lumMod val="75000"/>
                </a:schemeClr>
              </a:solidFill>
              <a:latin typeface="Courier New" pitchFamily="49" charset="0"/>
              <a:cs typeface="Courier New" pitchFamily="49" charset="0"/>
            </a:endParaRPr>
          </a:p>
        </p:txBody>
      </p:sp>
    </p:spTree>
  </p:cSld>
  <p:clrMapOvr>
    <a:masterClrMapping/>
  </p:clrMapOvr>
  <p:transition>
    <p:sndAc>
      <p:stSnd>
        <p:snd r:embed="rId2" name="drumroll.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New York City</a:t>
            </a:r>
            <a:br>
              <a:rPr lang="en-US" dirty="0" smtClean="0">
                <a:solidFill>
                  <a:schemeClr val="accent2">
                    <a:lumMod val="75000"/>
                  </a:schemeClr>
                </a:solidFill>
              </a:rPr>
            </a:br>
            <a:r>
              <a:rPr lang="en-US" dirty="0" smtClean="0">
                <a:solidFill>
                  <a:schemeClr val="accent2">
                    <a:lumMod val="75000"/>
                  </a:schemeClr>
                </a:solidFill>
              </a:rPr>
              <a:t> and</a:t>
            </a:r>
            <a:br>
              <a:rPr lang="en-US" dirty="0" smtClean="0">
                <a:solidFill>
                  <a:schemeClr val="accent2">
                    <a:lumMod val="75000"/>
                  </a:schemeClr>
                </a:solidFill>
              </a:rPr>
            </a:br>
            <a:r>
              <a:rPr lang="en-US" dirty="0" smtClean="0">
                <a:solidFill>
                  <a:schemeClr val="accent2">
                    <a:lumMod val="75000"/>
                  </a:schemeClr>
                </a:solidFill>
              </a:rPr>
              <a:t> Brooklyn</a:t>
            </a:r>
            <a:endParaRPr lang="en-US" dirty="0">
              <a:solidFill>
                <a:schemeClr val="accent2">
                  <a:lumMod val="75000"/>
                </a:schemeClr>
              </a:solidFill>
            </a:endParaRPr>
          </a:p>
        </p:txBody>
      </p:sp>
      <p:pic>
        <p:nvPicPr>
          <p:cNvPr id="5" name="Content Placeholder 4" descr="Brooklyn Historical.jpg"/>
          <p:cNvPicPr>
            <a:picLocks noGrp="1" noChangeAspect="1"/>
          </p:cNvPicPr>
          <p:nvPr>
            <p:ph idx="1"/>
          </p:nvPr>
        </p:nvPicPr>
        <p:blipFill>
          <a:blip r:embed="rId3" cstate="print"/>
          <a:stretch>
            <a:fillRect/>
          </a:stretch>
        </p:blipFill>
        <p:spPr>
          <a:xfrm>
            <a:off x="3733800" y="228600"/>
            <a:ext cx="4876800" cy="3377184"/>
          </a:xfrm>
        </p:spPr>
      </p:pic>
      <p:sp>
        <p:nvSpPr>
          <p:cNvPr id="4" name="Text Placeholder 3"/>
          <p:cNvSpPr>
            <a:spLocks noGrp="1"/>
          </p:cNvSpPr>
          <p:nvPr>
            <p:ph type="body" sz="half" idx="2"/>
          </p:nvPr>
        </p:nvSpPr>
        <p:spPr>
          <a:xfrm>
            <a:off x="457200" y="1435100"/>
            <a:ext cx="3008313" cy="2374899"/>
          </a:xfrm>
        </p:spPr>
        <p:txBody>
          <a:bodyPr/>
          <a:lstStyle/>
          <a:p>
            <a:r>
              <a:rPr lang="en-US" b="1" i="1" dirty="0" smtClean="0"/>
              <a:t>Brooklyn was a huge city in its own right in the late 1880s – it had a population over 1,000,000 when it consolidated with New York in 1898.  Today, Brooklyn is a borough in New York City – it is still the most populous borough to this day.  To the right is an historical rendition of Brooklyn.  Below, you see a picture of the New York City skyline, circa 1931.</a:t>
            </a:r>
            <a:endParaRPr lang="en-US" b="1" i="1" dirty="0"/>
          </a:p>
        </p:txBody>
      </p:sp>
      <p:pic>
        <p:nvPicPr>
          <p:cNvPr id="6" name="Picture 5" descr="New York City 1931.jpg"/>
          <p:cNvPicPr>
            <a:picLocks noChangeAspect="1"/>
          </p:cNvPicPr>
          <p:nvPr/>
        </p:nvPicPr>
        <p:blipFill>
          <a:blip r:embed="rId4" cstate="print"/>
          <a:stretch>
            <a:fillRect/>
          </a:stretch>
        </p:blipFill>
        <p:spPr>
          <a:xfrm>
            <a:off x="609600" y="3886200"/>
            <a:ext cx="8077200" cy="2433066"/>
          </a:xfrm>
          <a:prstGeom prst="rect">
            <a:avLst/>
          </a:prstGeom>
        </p:spPr>
      </p:pic>
    </p:spTree>
  </p:cSld>
  <p:clrMapOvr>
    <a:masterClrMapping/>
  </p:clrMapOvr>
  <p:transition>
    <p:sndAc>
      <p:stSnd>
        <p:snd r:embed="rId2"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smtClean="0">
                <a:solidFill>
                  <a:schemeClr val="accent2">
                    <a:lumMod val="50000"/>
                  </a:schemeClr>
                </a:solidFill>
              </a:rPr>
              <a:t>Keep, ancient lands, your storied pomp!” cries she with silent lips.</a:t>
            </a:r>
            <a:endParaRPr lang="en-US" dirty="0">
              <a:solidFill>
                <a:schemeClr val="accent2">
                  <a:lumMod val="50000"/>
                </a:schemeClr>
              </a:solidFill>
            </a:endParaRPr>
          </a:p>
        </p:txBody>
      </p:sp>
      <p:pic>
        <p:nvPicPr>
          <p:cNvPr id="5" name="Content Placeholder 4" descr="Henry VIII.jpg"/>
          <p:cNvPicPr>
            <a:picLocks noGrp="1" noChangeAspect="1"/>
          </p:cNvPicPr>
          <p:nvPr>
            <p:ph idx="1"/>
          </p:nvPr>
        </p:nvPicPr>
        <p:blipFill>
          <a:blip r:embed="rId3" cstate="print"/>
          <a:stretch>
            <a:fillRect/>
          </a:stretch>
        </p:blipFill>
        <p:spPr>
          <a:xfrm>
            <a:off x="4191000" y="228600"/>
            <a:ext cx="1828800" cy="2755392"/>
          </a:xfrm>
        </p:spPr>
      </p:pic>
      <p:sp>
        <p:nvSpPr>
          <p:cNvPr id="4" name="Text Placeholder 3"/>
          <p:cNvSpPr>
            <a:spLocks noGrp="1"/>
          </p:cNvSpPr>
          <p:nvPr>
            <p:ph type="body" sz="half" idx="2"/>
          </p:nvPr>
        </p:nvSpPr>
        <p:spPr/>
        <p:txBody>
          <a:bodyPr/>
          <a:lstStyle/>
          <a:p>
            <a:r>
              <a:rPr lang="en-US" sz="1600" dirty="0" smtClean="0">
                <a:solidFill>
                  <a:schemeClr val="accent2">
                    <a:lumMod val="75000"/>
                  </a:schemeClr>
                </a:solidFill>
              </a:rPr>
              <a:t>This line is a rejection of all things European: </a:t>
            </a:r>
          </a:p>
          <a:p>
            <a:endParaRPr lang="en-US" sz="1600" dirty="0">
              <a:solidFill>
                <a:schemeClr val="accent2">
                  <a:lumMod val="75000"/>
                </a:schemeClr>
              </a:solidFill>
            </a:endParaRPr>
          </a:p>
          <a:p>
            <a:pPr>
              <a:buFont typeface="Arial" pitchFamily="34" charset="0"/>
              <a:buChar char="•"/>
            </a:pPr>
            <a:r>
              <a:rPr lang="en-US" sz="1600" dirty="0" smtClean="0">
                <a:solidFill>
                  <a:schemeClr val="accent2">
                    <a:lumMod val="75000"/>
                  </a:schemeClr>
                </a:solidFill>
              </a:rPr>
              <a:t>Kings, Queens, and Monarchy </a:t>
            </a:r>
          </a:p>
          <a:p>
            <a:pPr>
              <a:buFont typeface="Arial" pitchFamily="34" charset="0"/>
              <a:buChar char="•"/>
            </a:pPr>
            <a:endParaRPr lang="en-US" sz="1600" dirty="0">
              <a:solidFill>
                <a:schemeClr val="accent2">
                  <a:lumMod val="75000"/>
                </a:schemeClr>
              </a:solidFill>
            </a:endParaRPr>
          </a:p>
          <a:p>
            <a:pPr>
              <a:buFont typeface="Arial" pitchFamily="34" charset="0"/>
              <a:buChar char="•"/>
            </a:pPr>
            <a:r>
              <a:rPr lang="en-US" sz="1600" dirty="0" smtClean="0">
                <a:solidFill>
                  <a:schemeClr val="accent2">
                    <a:lumMod val="75000"/>
                  </a:schemeClr>
                </a:solidFill>
              </a:rPr>
              <a:t>Militarism and Warfare for the sake of glory</a:t>
            </a:r>
          </a:p>
          <a:p>
            <a:pPr>
              <a:buFont typeface="Arial" pitchFamily="34" charset="0"/>
              <a:buChar char="•"/>
            </a:pPr>
            <a:endParaRPr lang="en-US" sz="1600" dirty="0">
              <a:solidFill>
                <a:schemeClr val="accent2">
                  <a:lumMod val="75000"/>
                </a:schemeClr>
              </a:solidFill>
            </a:endParaRPr>
          </a:p>
          <a:p>
            <a:pPr>
              <a:buFont typeface="Arial" pitchFamily="34" charset="0"/>
              <a:buChar char="•"/>
            </a:pPr>
            <a:r>
              <a:rPr lang="en-US" sz="1600" dirty="0" smtClean="0">
                <a:solidFill>
                  <a:schemeClr val="accent2">
                    <a:lumMod val="75000"/>
                  </a:schemeClr>
                </a:solidFill>
              </a:rPr>
              <a:t>The controlling influence of the Church</a:t>
            </a:r>
          </a:p>
          <a:p>
            <a:pPr>
              <a:buFont typeface="Arial" pitchFamily="34" charset="0"/>
              <a:buChar char="•"/>
            </a:pPr>
            <a:endParaRPr lang="en-US" sz="1600" dirty="0">
              <a:solidFill>
                <a:schemeClr val="accent2">
                  <a:lumMod val="75000"/>
                </a:schemeClr>
              </a:solidFill>
            </a:endParaRPr>
          </a:p>
          <a:p>
            <a:pPr>
              <a:buFont typeface="Arial" pitchFamily="34" charset="0"/>
              <a:buChar char="•"/>
            </a:pPr>
            <a:r>
              <a:rPr lang="en-US" sz="1600" dirty="0" smtClean="0">
                <a:solidFill>
                  <a:schemeClr val="accent2">
                    <a:lumMod val="75000"/>
                  </a:schemeClr>
                </a:solidFill>
              </a:rPr>
              <a:t>Rigid classes of people – the upper class, wealthy and elite VS. the poor, desperate lower classes </a:t>
            </a:r>
          </a:p>
          <a:p>
            <a:pPr>
              <a:buFont typeface="Arial" pitchFamily="34" charset="0"/>
              <a:buChar char="•"/>
            </a:pPr>
            <a:endParaRPr lang="en-US" dirty="0"/>
          </a:p>
          <a:p>
            <a:pPr>
              <a:buFont typeface="Arial" pitchFamily="34" charset="0"/>
              <a:buChar char="•"/>
            </a:pPr>
            <a:endParaRPr lang="en-US" dirty="0" smtClean="0"/>
          </a:p>
        </p:txBody>
      </p:sp>
      <p:pic>
        <p:nvPicPr>
          <p:cNvPr id="6" name="Picture 5" descr="Prussian Soldiers.jpg"/>
          <p:cNvPicPr>
            <a:picLocks noChangeAspect="1"/>
          </p:cNvPicPr>
          <p:nvPr/>
        </p:nvPicPr>
        <p:blipFill>
          <a:blip r:embed="rId4" cstate="print"/>
          <a:stretch>
            <a:fillRect/>
          </a:stretch>
        </p:blipFill>
        <p:spPr>
          <a:xfrm>
            <a:off x="5486400" y="1239203"/>
            <a:ext cx="3429000" cy="2164556"/>
          </a:xfrm>
          <a:prstGeom prst="rect">
            <a:avLst/>
          </a:prstGeom>
        </p:spPr>
      </p:pic>
      <p:pic>
        <p:nvPicPr>
          <p:cNvPr id="7" name="Picture 6" descr="The Pope.jpg"/>
          <p:cNvPicPr>
            <a:picLocks noChangeAspect="1"/>
          </p:cNvPicPr>
          <p:nvPr/>
        </p:nvPicPr>
        <p:blipFill>
          <a:blip r:embed="rId5" cstate="print"/>
          <a:stretch>
            <a:fillRect/>
          </a:stretch>
        </p:blipFill>
        <p:spPr>
          <a:xfrm>
            <a:off x="3352800" y="2971800"/>
            <a:ext cx="1885013" cy="2759659"/>
          </a:xfrm>
          <a:prstGeom prst="rect">
            <a:avLst/>
          </a:prstGeom>
        </p:spPr>
      </p:pic>
      <p:pic>
        <p:nvPicPr>
          <p:cNvPr id="8" name="Picture 7" descr="Feudal System.gif"/>
          <p:cNvPicPr>
            <a:picLocks noChangeAspect="1"/>
          </p:cNvPicPr>
          <p:nvPr/>
        </p:nvPicPr>
        <p:blipFill>
          <a:blip r:embed="rId6" cstate="print"/>
          <a:stretch>
            <a:fillRect/>
          </a:stretch>
        </p:blipFill>
        <p:spPr>
          <a:xfrm>
            <a:off x="5257801" y="3200400"/>
            <a:ext cx="2590800" cy="3466436"/>
          </a:xfrm>
          <a:prstGeom prst="rect">
            <a:avLst/>
          </a:prstGeom>
        </p:spPr>
      </p:pic>
    </p:spTree>
  </p:cSld>
  <p:clrMapOvr>
    <a:masterClrMapping/>
  </p:clrMapOvr>
  <p:transition>
    <p:sndAc>
      <p:stSnd>
        <p:snd r:embed="rId2" name="cashreg.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i="1" dirty="0" smtClean="0">
                <a:solidFill>
                  <a:schemeClr val="accent3">
                    <a:lumMod val="50000"/>
                  </a:schemeClr>
                </a:solidFill>
                <a:latin typeface="Baskerville Old Face" pitchFamily="18" charset="0"/>
              </a:rPr>
              <a:t>The Statue of Liberty</a:t>
            </a:r>
            <a:endParaRPr lang="en-US" i="1" dirty="0">
              <a:solidFill>
                <a:schemeClr val="accent3">
                  <a:lumMod val="50000"/>
                </a:schemeClr>
              </a:solidFill>
              <a:latin typeface="Baskerville Old Face" pitchFamily="18" charset="0"/>
            </a:endParaRPr>
          </a:p>
        </p:txBody>
      </p:sp>
      <p:sp>
        <p:nvSpPr>
          <p:cNvPr id="7" name="Content Placeholder 6"/>
          <p:cNvSpPr>
            <a:spLocks noGrp="1"/>
          </p:cNvSpPr>
          <p:nvPr>
            <p:ph sz="half" idx="1"/>
          </p:nvPr>
        </p:nvSpPr>
        <p:spPr/>
        <p:txBody>
          <a:bodyPr/>
          <a:lstStyle/>
          <a:p>
            <a:r>
              <a:rPr lang="en-US" dirty="0" smtClean="0">
                <a:solidFill>
                  <a:schemeClr val="bg2">
                    <a:lumMod val="25000"/>
                  </a:schemeClr>
                </a:solidFill>
              </a:rPr>
              <a:t>“Give me your tired, your poor, your huddled masses yearning to breathe free, the wretched refuse of your teeming shore, send these, the homeless, tempest tossed to me, I lift my lamp beside the golden door!” </a:t>
            </a:r>
            <a:endParaRPr lang="en-US" dirty="0">
              <a:solidFill>
                <a:schemeClr val="bg2">
                  <a:lumMod val="25000"/>
                </a:schemeClr>
              </a:solidFill>
            </a:endParaRPr>
          </a:p>
        </p:txBody>
      </p:sp>
      <p:pic>
        <p:nvPicPr>
          <p:cNvPr id="9" name="Content Placeholder 8" descr="Immigrants and Statue of Liberty.jpg"/>
          <p:cNvPicPr>
            <a:picLocks noGrp="1" noChangeAspect="1"/>
          </p:cNvPicPr>
          <p:nvPr>
            <p:ph sz="half" idx="2"/>
          </p:nvPr>
        </p:nvPicPr>
        <p:blipFill>
          <a:blip r:embed="rId3" cstate="print"/>
          <a:stretch>
            <a:fillRect/>
          </a:stretch>
        </p:blipFill>
        <p:spPr>
          <a:xfrm>
            <a:off x="4800600" y="1143000"/>
            <a:ext cx="3527397" cy="5454738"/>
          </a:xfrm>
        </p:spPr>
      </p:pic>
    </p:spTree>
  </p:cSld>
  <p:clrMapOvr>
    <a:masterClrMapping/>
  </p:clrMapOvr>
  <p:transition>
    <p:sndAc>
      <p:stSnd>
        <p:snd r:embed="rId2" name="chimes.wav"/>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530</Words>
  <Application>Microsoft Office PowerPoint</Application>
  <PresentationFormat>On-screen Show (4:3)</PresentationFormat>
  <Paragraphs>41</Paragraphs>
  <Slides>7</Slides>
  <Notes>0</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“The Colossus of Rhodes”</vt:lpstr>
      <vt:lpstr>The Statue of Liberty</vt:lpstr>
      <vt:lpstr>The Statue of Liberty’s Torch</vt:lpstr>
      <vt:lpstr>Brooklyn Bridge</vt:lpstr>
      <vt:lpstr>New York City  and  Brooklyn</vt:lpstr>
      <vt:lpstr>“Keep, ancient lands, your storied pomp!” cries she with silent lips.</vt:lpstr>
      <vt:lpstr>The Statue of Liberty</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Colossus of Rhodes”</dc:title>
  <dc:creator>Adam Patrick Henry</dc:creator>
  <cp:lastModifiedBy>vjdean</cp:lastModifiedBy>
  <cp:revision>10</cp:revision>
  <dcterms:created xsi:type="dcterms:W3CDTF">2009-11-10T13:33:49Z</dcterms:created>
  <dcterms:modified xsi:type="dcterms:W3CDTF">2013-10-29T15:08:22Z</dcterms:modified>
</cp:coreProperties>
</file>